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2" r:id="rId4"/>
    <p:sldId id="271" r:id="rId5"/>
    <p:sldId id="269" r:id="rId6"/>
    <p:sldId id="272" r:id="rId7"/>
    <p:sldId id="273" r:id="rId8"/>
    <p:sldId id="276" r:id="rId9"/>
    <p:sldId id="277" r:id="rId10"/>
    <p:sldId id="275" r:id="rId11"/>
    <p:sldId id="274" r:id="rId12"/>
    <p:sldId id="278" r:id="rId13"/>
    <p:sldId id="279" r:id="rId14"/>
    <p:sldId id="280" r:id="rId15"/>
    <p:sldId id="267" r:id="rId16"/>
    <p:sldId id="283" r:id="rId17"/>
    <p:sldId id="286" r:id="rId18"/>
    <p:sldId id="266" r:id="rId19"/>
    <p:sldId id="281" r:id="rId20"/>
    <p:sldId id="268" r:id="rId21"/>
    <p:sldId id="287" r:id="rId22"/>
    <p:sldId id="288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FFFF"/>
    <a:srgbClr val="FF7C80"/>
    <a:srgbClr val="00FF00"/>
    <a:srgbClr val="CCFF99"/>
    <a:srgbClr val="66FF99"/>
    <a:srgbClr val="FF5050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3773F6-4ADF-459F-8B53-7E4259AB73AA}" type="datetimeFigureOut">
              <a:rPr lang="en-US"/>
              <a:pPr/>
              <a:t>3/4/2017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A71E0-727B-42E1-BAEA-73D06E2F4A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5161DC-87D3-402E-84FA-BFF8E43E43C9}" type="datetimeFigureOut">
              <a:rPr lang="en-US"/>
              <a:pPr/>
              <a:t>3/4/2017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DCDB3-4355-4732-918D-2840DC1EE1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250FA8-A6B9-4F4C-819F-F6AD34135C6B}" type="datetimeFigureOut">
              <a:rPr lang="en-US"/>
              <a:pPr/>
              <a:t>3/4/2017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6077E-C3CA-4D40-888D-78B63903F1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4A3877-C72E-4F9A-A151-95D571672E50}" type="datetimeFigureOut">
              <a:rPr lang="en-US"/>
              <a:pPr/>
              <a:t>3/4/2017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2B13C-9E3B-473E-85F7-1E74399D3C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757051-F347-4EFA-B89E-5BD2698E0798}" type="datetimeFigureOut">
              <a:rPr lang="en-US"/>
              <a:pPr/>
              <a:t>3/4/2017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66939E-D1EE-4A66-BF15-388091F243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029070-DAFB-45CF-B420-409E043F5F6D}" type="datetimeFigureOut">
              <a:rPr lang="en-US"/>
              <a:pPr/>
              <a:t>3/4/2017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734A3-8332-4CAF-A22E-D44816B66E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D9A52A-14A3-4A3C-990E-344CA9CCAA69}" type="datetimeFigureOut">
              <a:rPr lang="en-US"/>
              <a:pPr/>
              <a:t>3/4/2017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D7D91-70BA-4D88-8B31-40C4687251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A90B27-0A0D-4AA1-A88A-B2ADBD92CC4D}" type="datetimeFigureOut">
              <a:rPr lang="en-US"/>
              <a:pPr/>
              <a:t>3/4/2017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913111-A0E7-477B-B41F-7060043BAB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752230-3342-4553-A794-B4140D9856C8}" type="datetimeFigureOut">
              <a:rPr lang="en-US"/>
              <a:pPr/>
              <a:t>3/4/2017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2F6BCF-5FBB-4B73-BA51-709526F962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435E17-EBCB-4F11-BEB7-A5F18A5CBA08}" type="datetimeFigureOut">
              <a:rPr lang="en-US"/>
              <a:pPr/>
              <a:t>3/4/2017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DE7A6F-9B74-4A69-9DDA-4763D77F04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C17352-13E1-4030-9129-1A2BD2225C23}" type="datetimeFigureOut">
              <a:rPr lang="en-US"/>
              <a:pPr/>
              <a:t>3/4/2017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9B200-EA5A-4B4F-9E83-1A1FDC3D63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FAEAAD5-126B-4C78-9D64-C27DEE9A9453}" type="datetimeFigureOut">
              <a:rPr lang="en-US"/>
              <a:pPr/>
              <a:t>3/4/2017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DF6095E3-3E8B-4E98-B38A-102671F566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0.xml"/><Relationship Id="rId18" Type="http://schemas.openxmlformats.org/officeDocument/2006/relationships/slide" Target="slide16.xml"/><Relationship Id="rId3" Type="http://schemas.openxmlformats.org/officeDocument/2006/relationships/slide" Target="slide3.xml"/><Relationship Id="rId21" Type="http://schemas.openxmlformats.org/officeDocument/2006/relationships/slide" Target="slide19.xml"/><Relationship Id="rId7" Type="http://schemas.openxmlformats.org/officeDocument/2006/relationships/slide" Target="slide7.xml"/><Relationship Id="rId12" Type="http://schemas.openxmlformats.org/officeDocument/2006/relationships/slide" Target="slide22.xml"/><Relationship Id="rId17" Type="http://schemas.openxmlformats.org/officeDocument/2006/relationships/slide" Target="slide12.xml"/><Relationship Id="rId2" Type="http://schemas.openxmlformats.org/officeDocument/2006/relationships/image" Target="../media/image4.jpeg"/><Relationship Id="rId16" Type="http://schemas.openxmlformats.org/officeDocument/2006/relationships/slide" Target="slide21.xml"/><Relationship Id="rId20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8.xml"/><Relationship Id="rId5" Type="http://schemas.openxmlformats.org/officeDocument/2006/relationships/slide" Target="slide5.xml"/><Relationship Id="rId15" Type="http://schemas.openxmlformats.org/officeDocument/2006/relationships/slide" Target="slide17.xml"/><Relationship Id="rId10" Type="http://schemas.openxmlformats.org/officeDocument/2006/relationships/slide" Target="slide14.xml"/><Relationship Id="rId19" Type="http://schemas.openxmlformats.org/officeDocument/2006/relationships/slide" Target="slide20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3.xml"/><Relationship Id="rId22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4343400"/>
            <a:ext cx="67056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Millionaire Game</a:t>
            </a:r>
            <a:endParaRPr lang="en-US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51" name="Picture 2" descr="E:\cliparts\I to O\Clip Art\Money\Cartoons (Mo - Z)\Money Bags 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962400"/>
            <a:ext cx="2376488" cy="1388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-152400" y="1066800"/>
            <a:ext cx="838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latin typeface="Comic Sans MS" pitchFamily="66" charset="0"/>
              </a:rPr>
              <a:t>Who wants to win </a:t>
            </a:r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latin typeface="Comic Sans MS" pitchFamily="66" charset="0"/>
              </a:rPr>
              <a:t>millions ?</a:t>
            </a: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16388" name="Picture 4" descr="http://www.dailyclipart.net/wp-content/uploads/medium/clipart02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1600200"/>
            <a:ext cx="2186296" cy="25849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1143000" y="2286000"/>
            <a:ext cx="7391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Good or service ? </a:t>
            </a:r>
            <a:r>
              <a:rPr lang="en-US" sz="2800" dirty="0" smtClean="0"/>
              <a:t>You </a:t>
            </a:r>
            <a:r>
              <a:rPr lang="en-US" sz="2800" dirty="0" smtClean="0"/>
              <a:t>order a cup of coffee at Starbucks.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1268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962400" y="4191000"/>
            <a:ext cx="152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Good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1219200" y="2362200"/>
            <a:ext cx="7239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Good or service ?</a:t>
            </a:r>
            <a:r>
              <a:rPr lang="en-US" sz="2800" dirty="0" smtClean="0"/>
              <a:t> You visit the dentist for checkup.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2292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581400" y="4572000"/>
            <a:ext cx="1828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Service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457200" y="2514600"/>
            <a:ext cx="8153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Good or service </a:t>
            </a:r>
            <a:r>
              <a:rPr lang="en-US" sz="2800" dirty="0" smtClean="0"/>
              <a:t>? </a:t>
            </a:r>
            <a:r>
              <a:rPr lang="en-US" sz="2800" dirty="0" smtClean="0"/>
              <a:t>You get your car washed at a carwash.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3316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$200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3733800" y="4343400"/>
            <a:ext cx="1600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Service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457200" y="2286000"/>
            <a:ext cx="8610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Good or service </a:t>
            </a:r>
            <a:r>
              <a:rPr lang="en-US" sz="2800" dirty="0" smtClean="0"/>
              <a:t>? </a:t>
            </a:r>
            <a:r>
              <a:rPr lang="en-US" sz="2800" dirty="0" smtClean="0"/>
              <a:t>You pay your brother $10 to clean your house.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4340" name="TextBox 11"/>
          <p:cNvSpPr txBox="1">
            <a:spLocks noChangeArrowheads="1"/>
          </p:cNvSpPr>
          <p:nvPr/>
        </p:nvSpPr>
        <p:spPr bwMode="auto">
          <a:xfrm>
            <a:off x="0" y="2286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810000" y="4038600"/>
            <a:ext cx="1447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Service</a:t>
            </a:r>
            <a:endParaRPr lang="zh-CN" altLang="en-US" sz="24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381000" y="2514600"/>
            <a:ext cx="8305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You take care of children at a day care center. You are offering a _______ to their parents.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5364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2667000" y="2895600"/>
            <a:ext cx="1676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Service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6387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990600" y="2286000"/>
            <a:ext cx="7696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A </a:t>
            </a:r>
            <a:r>
              <a:rPr lang="en-US" sz="2800" dirty="0" smtClean="0"/>
              <a:t>cook bakes some cookies and serves it to students at a restaurant. Who is the producer</a:t>
            </a:r>
          </a:p>
          <a:p>
            <a:r>
              <a:rPr lang="en-US" sz="2800" dirty="0" smtClean="0"/>
              <a:t>and who is the consumer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1143000" y="4648200"/>
            <a:ext cx="6934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Cook is producer, students are consumers</a:t>
            </a:r>
            <a:endParaRPr lang="zh-CN" altLang="en-US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Back or Previous 11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172200"/>
            <a:ext cx="1905000" cy="685800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762000" y="2133600"/>
            <a:ext cx="7772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Paul has a garden on which he cultivates vegetables. He sells the vegetables to residents</a:t>
            </a:r>
          </a:p>
          <a:p>
            <a:r>
              <a:rPr lang="en-US" sz="2800" dirty="0" smtClean="0"/>
              <a:t>in his village. Who is the producer and who is the consumer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7412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$200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2286000" y="4648200"/>
            <a:ext cx="3810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Producer = Paul</a:t>
            </a:r>
          </a:p>
          <a:p>
            <a:r>
              <a:rPr lang="en-US" altLang="zh-CN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Consumer = Villagers</a:t>
            </a:r>
            <a:endParaRPr lang="zh-CN" alt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Back or Previous 12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685800" y="2057400"/>
            <a:ext cx="8001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Rose is a very </a:t>
            </a:r>
            <a:r>
              <a:rPr lang="en-US" sz="2800" dirty="0" smtClean="0"/>
              <a:t>skillful </a:t>
            </a:r>
            <a:r>
              <a:rPr lang="en-US" sz="2800" dirty="0" smtClean="0"/>
              <a:t>painter. She made a beautiful painting of her school and her principal</a:t>
            </a:r>
          </a:p>
          <a:p>
            <a:r>
              <a:rPr lang="en-US" sz="2800" dirty="0" smtClean="0"/>
              <a:t>bought it for $200. Who is the producer and who is the consumer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8436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2895600" y="4419600"/>
            <a:ext cx="3581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Rose = Producer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School = Consumer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609600" y="2057400"/>
            <a:ext cx="8305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Lisa is a </a:t>
            </a:r>
            <a:r>
              <a:rPr lang="en-US" sz="2800" dirty="0" smtClean="0"/>
              <a:t>seamstress. </a:t>
            </a:r>
            <a:r>
              <a:rPr lang="en-US" sz="2800" dirty="0" smtClean="0"/>
              <a:t>She sewed a coat and sold it to Mary for $ 70. Who is the producer and</a:t>
            </a:r>
          </a:p>
          <a:p>
            <a:r>
              <a:rPr lang="en-US" sz="2800" dirty="0" smtClean="0"/>
              <a:t>who is the consumer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9460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200400" y="4038600"/>
            <a:ext cx="3505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Lisa = Producer</a:t>
            </a:r>
          </a:p>
          <a:p>
            <a:r>
              <a:rPr lang="en-US" altLang="zh-CN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Mary = Consumer</a:t>
            </a:r>
            <a:endParaRPr lang="zh-CN" alt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324600"/>
            <a:ext cx="1905000" cy="5334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2057400" y="838200"/>
            <a:ext cx="6553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Nike is a company. They make sports equipments for different football teams </a:t>
            </a:r>
            <a:r>
              <a:rPr lang="en-US" sz="2800" dirty="0" smtClean="0"/>
              <a:t>around the </a:t>
            </a:r>
            <a:r>
              <a:rPr lang="en-US" sz="2800" dirty="0" smtClean="0"/>
              <a:t>world. This year, the Cameroon National football team was dressed up in Nike shoes</a:t>
            </a:r>
          </a:p>
          <a:p>
            <a:r>
              <a:rPr lang="en-US" sz="2800" dirty="0" smtClean="0"/>
              <a:t>and T-shirts during the AFCON finals. Who is the consumer and who is the producer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20484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1905000" y="4572000"/>
            <a:ext cx="6629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Nike = Producer</a:t>
            </a:r>
          </a:p>
          <a:p>
            <a:r>
              <a:rPr lang="en-US" altLang="zh-CN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Cameroon National Football team = Consumer</a:t>
            </a:r>
            <a:endParaRPr lang="zh-CN" altLang="en-US" sz="28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" y="152400"/>
          <a:ext cx="8839200" cy="6232527"/>
        </p:xfrm>
        <a:graphic>
          <a:graphicData uri="http://schemas.openxmlformats.org/drawingml/2006/table">
            <a:tbl>
              <a:tblPr/>
              <a:tblGrid>
                <a:gridCol w="1768475"/>
                <a:gridCol w="1766888"/>
                <a:gridCol w="1768475"/>
                <a:gridCol w="1766887"/>
                <a:gridCol w="1768475"/>
              </a:tblGrid>
              <a:tr h="1171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</a:tr>
            </a:tbl>
          </a:graphicData>
        </a:graphic>
      </p:graphicFrame>
      <p:sp>
        <p:nvSpPr>
          <p:cNvPr id="3112" name="Rectangle 7"/>
          <p:cNvSpPr>
            <a:spLocks noChangeArrowheads="1"/>
          </p:cNvSpPr>
          <p:nvPr/>
        </p:nvSpPr>
        <p:spPr bwMode="auto">
          <a:xfrm>
            <a:off x="457037" y="17526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3" action="ppaction://hlinksldjump"/>
              </a:rPr>
              <a:t>$100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13" name="Rectangle 8"/>
          <p:cNvSpPr>
            <a:spLocks noChangeArrowheads="1"/>
          </p:cNvSpPr>
          <p:nvPr/>
        </p:nvSpPr>
        <p:spPr bwMode="auto">
          <a:xfrm>
            <a:off x="457037" y="29718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4" action="ppaction://hlinksldjump"/>
              </a:rPr>
              <a:t>$200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14" name="Rectangle 9"/>
          <p:cNvSpPr>
            <a:spLocks noChangeArrowheads="1"/>
          </p:cNvSpPr>
          <p:nvPr/>
        </p:nvSpPr>
        <p:spPr bwMode="auto">
          <a:xfrm>
            <a:off x="457037" y="42672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5" action="ppaction://hlinksldjump"/>
              </a:rPr>
              <a:t>$300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15" name="Rectangle 10"/>
          <p:cNvSpPr>
            <a:spLocks noChangeArrowheads="1"/>
          </p:cNvSpPr>
          <p:nvPr/>
        </p:nvSpPr>
        <p:spPr bwMode="auto">
          <a:xfrm>
            <a:off x="380837" y="54864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6" action="ppaction://hlinksldjump"/>
              </a:rPr>
              <a:t>$400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16" name="Rectangle 11"/>
          <p:cNvSpPr>
            <a:spLocks noChangeArrowheads="1"/>
          </p:cNvSpPr>
          <p:nvPr/>
        </p:nvSpPr>
        <p:spPr bwMode="auto">
          <a:xfrm>
            <a:off x="2057237" y="17526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7" action="ppaction://hlinksldjump"/>
              </a:rPr>
              <a:t>$100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17" name="Rectangle 12"/>
          <p:cNvSpPr>
            <a:spLocks noChangeArrowheads="1"/>
          </p:cNvSpPr>
          <p:nvPr/>
        </p:nvSpPr>
        <p:spPr bwMode="auto">
          <a:xfrm>
            <a:off x="2057237" y="30480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8" action="ppaction://hlinksldjump"/>
              </a:rPr>
              <a:t>$200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18" name="Rectangle 13"/>
          <p:cNvSpPr>
            <a:spLocks noChangeArrowheads="1"/>
          </p:cNvSpPr>
          <p:nvPr/>
        </p:nvSpPr>
        <p:spPr bwMode="auto">
          <a:xfrm>
            <a:off x="2057237" y="42672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9" action="ppaction://hlinksldjump"/>
              </a:rPr>
              <a:t>$300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19" name="Rectangle 14"/>
          <p:cNvSpPr>
            <a:spLocks noChangeArrowheads="1"/>
          </p:cNvSpPr>
          <p:nvPr/>
        </p:nvSpPr>
        <p:spPr bwMode="auto">
          <a:xfrm>
            <a:off x="3809837" y="55626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0" action="ppaction://hlinksldjump"/>
              </a:rPr>
              <a:t>$400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0" name="Rectangle 15"/>
          <p:cNvSpPr>
            <a:spLocks noChangeArrowheads="1"/>
          </p:cNvSpPr>
          <p:nvPr/>
        </p:nvSpPr>
        <p:spPr bwMode="auto">
          <a:xfrm>
            <a:off x="5486237" y="55626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1" action="ppaction://hlinksldjump"/>
              </a:rPr>
              <a:t>$400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1" name="Rectangle 16"/>
          <p:cNvSpPr>
            <a:spLocks noChangeArrowheads="1"/>
          </p:cNvSpPr>
          <p:nvPr/>
        </p:nvSpPr>
        <p:spPr bwMode="auto">
          <a:xfrm>
            <a:off x="7315037" y="55626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2" action="ppaction://hlinksldjump"/>
              </a:rPr>
              <a:t>$400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2" name="Rectangle 17"/>
          <p:cNvSpPr>
            <a:spLocks noChangeArrowheads="1"/>
          </p:cNvSpPr>
          <p:nvPr/>
        </p:nvSpPr>
        <p:spPr bwMode="auto">
          <a:xfrm>
            <a:off x="2133437" y="55626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3" action="ppaction://hlinksldjump"/>
              </a:rPr>
              <a:t>$400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3" name="Rectangle 18"/>
          <p:cNvSpPr>
            <a:spLocks noChangeArrowheads="1"/>
          </p:cNvSpPr>
          <p:nvPr/>
        </p:nvSpPr>
        <p:spPr bwMode="auto">
          <a:xfrm>
            <a:off x="3733637" y="42672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4" action="ppaction://hlinksldjump"/>
              </a:rPr>
              <a:t>$300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4" name="Rectangle 19"/>
          <p:cNvSpPr>
            <a:spLocks noChangeArrowheads="1"/>
          </p:cNvSpPr>
          <p:nvPr/>
        </p:nvSpPr>
        <p:spPr bwMode="auto">
          <a:xfrm>
            <a:off x="5410037" y="42672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5" action="ppaction://hlinksldjump"/>
              </a:rPr>
              <a:t>$300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5" name="Rectangle 20"/>
          <p:cNvSpPr>
            <a:spLocks noChangeArrowheads="1"/>
          </p:cNvSpPr>
          <p:nvPr/>
        </p:nvSpPr>
        <p:spPr bwMode="auto">
          <a:xfrm>
            <a:off x="7238837" y="42672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6" action="ppaction://hlinksldjump"/>
              </a:rPr>
              <a:t>$300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6" name="Rectangle 21"/>
          <p:cNvSpPr>
            <a:spLocks noChangeArrowheads="1"/>
          </p:cNvSpPr>
          <p:nvPr/>
        </p:nvSpPr>
        <p:spPr bwMode="auto">
          <a:xfrm>
            <a:off x="3733637" y="30480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7" action="ppaction://hlinksldjump"/>
              </a:rPr>
              <a:t>$200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7" name="Rectangle 22"/>
          <p:cNvSpPr>
            <a:spLocks noChangeArrowheads="1"/>
          </p:cNvSpPr>
          <p:nvPr/>
        </p:nvSpPr>
        <p:spPr bwMode="auto">
          <a:xfrm>
            <a:off x="5410037" y="30480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8" action="ppaction://hlinksldjump"/>
              </a:rPr>
              <a:t>$200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8" name="Rectangle 23"/>
          <p:cNvSpPr>
            <a:spLocks noChangeArrowheads="1"/>
          </p:cNvSpPr>
          <p:nvPr/>
        </p:nvSpPr>
        <p:spPr bwMode="auto">
          <a:xfrm>
            <a:off x="7391237" y="30480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19" action="ppaction://hlinksldjump"/>
              </a:rPr>
              <a:t>$200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29" name="Rectangle 24"/>
          <p:cNvSpPr>
            <a:spLocks noChangeArrowheads="1"/>
          </p:cNvSpPr>
          <p:nvPr/>
        </p:nvSpPr>
        <p:spPr bwMode="auto">
          <a:xfrm>
            <a:off x="5410037" y="18288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20" action="ppaction://hlinksldjump"/>
              </a:rPr>
              <a:t>$100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30" name="Rectangle 25"/>
          <p:cNvSpPr>
            <a:spLocks noChangeArrowheads="1"/>
          </p:cNvSpPr>
          <p:nvPr/>
        </p:nvSpPr>
        <p:spPr bwMode="auto">
          <a:xfrm>
            <a:off x="7315200" y="18288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hlinkClick r:id="rId21" action="ppaction://hlinksldjump"/>
              </a:rPr>
              <a:t>$100</a:t>
            </a:r>
            <a:endParaRPr lang="en-US" sz="4000" b="1" dirty="0"/>
          </a:p>
        </p:txBody>
      </p:sp>
      <p:sp>
        <p:nvSpPr>
          <p:cNvPr id="3131" name="Rectangle 26"/>
          <p:cNvSpPr>
            <a:spLocks noChangeArrowheads="1"/>
          </p:cNvSpPr>
          <p:nvPr/>
        </p:nvSpPr>
        <p:spPr bwMode="auto">
          <a:xfrm>
            <a:off x="3809837" y="1828800"/>
            <a:ext cx="1478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Comic Sans MS" pitchFamily="66" charset="0"/>
                <a:hlinkClick r:id="rId22" action="ppaction://hlinksldjump"/>
              </a:rPr>
              <a:t>$100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132" name="Text Box 66"/>
          <p:cNvSpPr txBox="1">
            <a:spLocks noChangeArrowheads="1"/>
          </p:cNvSpPr>
          <p:nvPr/>
        </p:nvSpPr>
        <p:spPr bwMode="auto">
          <a:xfrm>
            <a:off x="228600" y="381000"/>
            <a:ext cx="152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Goods &amp; Services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33" name="Text Box 67"/>
          <p:cNvSpPr txBox="1">
            <a:spLocks noChangeArrowheads="1"/>
          </p:cNvSpPr>
          <p:nvPr/>
        </p:nvSpPr>
        <p:spPr bwMode="auto">
          <a:xfrm>
            <a:off x="3886200" y="304800"/>
            <a:ext cx="1447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Goods &amp; Services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34" name="Text Box 68"/>
          <p:cNvSpPr txBox="1">
            <a:spLocks noChangeArrowheads="1"/>
          </p:cNvSpPr>
          <p:nvPr/>
        </p:nvSpPr>
        <p:spPr bwMode="auto">
          <a:xfrm>
            <a:off x="5562600" y="304800"/>
            <a:ext cx="1600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smtClean="0">
                <a:solidFill>
                  <a:schemeClr val="bg1"/>
                </a:solidFill>
              </a:rPr>
              <a:t>Producers &amp; Consumers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135" name="Text Box 69"/>
          <p:cNvSpPr txBox="1">
            <a:spLocks noChangeArrowheads="1"/>
          </p:cNvSpPr>
          <p:nvPr/>
        </p:nvSpPr>
        <p:spPr bwMode="auto">
          <a:xfrm>
            <a:off x="7315200" y="304800"/>
            <a:ext cx="1600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smtClean="0">
                <a:solidFill>
                  <a:schemeClr val="bg1"/>
                </a:solidFill>
              </a:rPr>
              <a:t>Producers &amp; Consumers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136" name="Text Box 70"/>
          <p:cNvSpPr txBox="1">
            <a:spLocks noChangeArrowheads="1"/>
          </p:cNvSpPr>
          <p:nvPr/>
        </p:nvSpPr>
        <p:spPr bwMode="auto">
          <a:xfrm>
            <a:off x="2057400" y="344269"/>
            <a:ext cx="152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Goods &amp; Services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1752600" y="1752600"/>
            <a:ext cx="6477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Peter is a computer game developer. He created a game that cost $2 and </a:t>
            </a:r>
            <a:r>
              <a:rPr lang="en-US" sz="2800" dirty="0" smtClean="0"/>
              <a:t>was downloaded </a:t>
            </a:r>
            <a:r>
              <a:rPr lang="en-US" sz="2800" dirty="0" smtClean="0"/>
              <a:t>by1000 students in a school. Who is </a:t>
            </a:r>
            <a:r>
              <a:rPr lang="en-US" sz="2800" dirty="0" smtClean="0"/>
              <a:t>the </a:t>
            </a:r>
            <a:r>
              <a:rPr lang="en-US" sz="2800" dirty="0" smtClean="0"/>
              <a:t>producer and who is the consumer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21508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$200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1524000" y="4724400"/>
            <a:ext cx="7086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Peter = Producer, Students = Consumers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2362200" y="2362200"/>
            <a:ext cx="3886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Who is a producer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22532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2133600" y="4114800"/>
            <a:ext cx="5257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Explain to your classmates 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2514600" y="2514600"/>
            <a:ext cx="3657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Who is a consumer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23556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2209800" y="3810000"/>
            <a:ext cx="6019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Explain to your classmates 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304800" y="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172200"/>
            <a:ext cx="1905000" cy="685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099" name="TextBox 11"/>
          <p:cNvSpPr txBox="1">
            <a:spLocks noChangeArrowheads="1"/>
          </p:cNvSpPr>
          <p:nvPr/>
        </p:nvSpPr>
        <p:spPr bwMode="auto">
          <a:xfrm>
            <a:off x="228600" y="4572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2" name="TextBox 11"/>
          <p:cNvSpPr txBox="1">
            <a:spLocks noChangeArrowheads="1"/>
          </p:cNvSpPr>
          <p:nvPr/>
        </p:nvSpPr>
        <p:spPr bwMode="auto">
          <a:xfrm>
            <a:off x="3048000" y="2514600"/>
            <a:ext cx="3429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What are goods </a:t>
            </a:r>
            <a:r>
              <a:rPr lang="en-US" sz="2800" dirty="0" smtClean="0"/>
              <a:t>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2743200" y="3505200"/>
            <a:ext cx="4800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Goods are things that you</a:t>
            </a:r>
          </a:p>
          <a:p>
            <a:r>
              <a:rPr lang="en-US" sz="2400" dirty="0" smtClean="0">
                <a:solidFill>
                  <a:schemeClr val="accent2"/>
                </a:solidFill>
              </a:rPr>
              <a:t>can buy and take along</a:t>
            </a:r>
          </a:p>
          <a:p>
            <a:r>
              <a:rPr lang="en-US" sz="2400" dirty="0" smtClean="0">
                <a:solidFill>
                  <a:schemeClr val="accent2"/>
                </a:solidFill>
              </a:rPr>
              <a:t>with you either to consume</a:t>
            </a:r>
          </a:p>
          <a:p>
            <a:r>
              <a:rPr lang="en-US" sz="2400" dirty="0" smtClean="0">
                <a:solidFill>
                  <a:schemeClr val="accent2"/>
                </a:solidFill>
              </a:rPr>
              <a:t>or to use. For example I can</a:t>
            </a:r>
          </a:p>
          <a:p>
            <a:r>
              <a:rPr lang="en-US" sz="2400" dirty="0" smtClean="0">
                <a:solidFill>
                  <a:schemeClr val="accent2"/>
                </a:solidFill>
              </a:rPr>
              <a:t>buy a T-shirt and take home.</a:t>
            </a:r>
          </a:p>
          <a:p>
            <a:r>
              <a:rPr lang="en-US" sz="2400" dirty="0" smtClean="0">
                <a:solidFill>
                  <a:schemeClr val="accent2"/>
                </a:solidFill>
              </a:rPr>
              <a:t>Hence, it is a good</a:t>
            </a:r>
            <a:r>
              <a:rPr lang="en-US" dirty="0" smtClean="0"/>
              <a:t>.</a:t>
            </a:r>
            <a:endParaRPr lang="zh-CN" altLang="en-US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304800" y="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172200"/>
            <a:ext cx="1905000" cy="685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762000" y="2286000"/>
            <a:ext cx="7848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What is a service ?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5124" name="TextBox 11"/>
          <p:cNvSpPr txBox="1">
            <a:spLocks noChangeArrowheads="1"/>
          </p:cNvSpPr>
          <p:nvPr/>
        </p:nvSpPr>
        <p:spPr bwMode="auto">
          <a:xfrm>
            <a:off x="-304800" y="4572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  $200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762000" y="3657600"/>
            <a:ext cx="7239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A </a:t>
            </a:r>
            <a:r>
              <a:rPr lang="en-US" sz="2800" dirty="0" smtClean="0">
                <a:solidFill>
                  <a:schemeClr val="accent2"/>
                </a:solidFill>
              </a:rPr>
              <a:t>service is something you hire somebody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to do for you for a fee. For example, I can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hire a mechanic to repair my car. I can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also hire someone to clean my house.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All of these are services.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ction Button: Back or Previous 1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1600200" y="2133600"/>
            <a:ext cx="6400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Good or service ? </a:t>
            </a:r>
            <a:r>
              <a:rPr lang="en-US" sz="2800" dirty="0" smtClean="0"/>
              <a:t>You buy a sofa from a furniture shop.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6148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3733800" y="4114800"/>
            <a:ext cx="1752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Good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Back or Previous 11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1981200" y="2743200"/>
            <a:ext cx="5943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Good or service </a:t>
            </a:r>
            <a:r>
              <a:rPr lang="en-US" sz="2800" dirty="0" smtClean="0"/>
              <a:t>? </a:t>
            </a:r>
            <a:r>
              <a:rPr lang="en-US" sz="2800" dirty="0" smtClean="0"/>
              <a:t>You pay for someone to </a:t>
            </a:r>
            <a:r>
              <a:rPr lang="en-US" sz="2800" dirty="0" smtClean="0"/>
              <a:t>paint </a:t>
            </a:r>
            <a:r>
              <a:rPr lang="en-US" sz="2800" dirty="0" smtClean="0"/>
              <a:t>your house.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7172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3810000" y="4191000"/>
            <a:ext cx="1676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Service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324600"/>
            <a:ext cx="1905000" cy="5334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990600" y="2514600"/>
            <a:ext cx="7543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Good or service ? </a:t>
            </a:r>
            <a:r>
              <a:rPr lang="en-US" sz="2800" dirty="0" smtClean="0"/>
              <a:t>You hire a taxi to take you home.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8196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3886200" y="4495800"/>
            <a:ext cx="1600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Service.</a:t>
            </a:r>
            <a:endParaRPr lang="zh-CN" altLang="en-US" sz="24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0" y="-76200"/>
            <a:ext cx="1905000" cy="19050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1295400" y="2590800"/>
            <a:ext cx="6858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Good or service </a:t>
            </a:r>
            <a:r>
              <a:rPr lang="en-US" sz="2800" dirty="0" smtClean="0"/>
              <a:t>? </a:t>
            </a:r>
            <a:r>
              <a:rPr lang="en-US" sz="2800" dirty="0" smtClean="0"/>
              <a:t>You pay to watch a movie.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9220" name="TextBox 11"/>
          <p:cNvSpPr txBox="1">
            <a:spLocks noChangeArrowheads="1"/>
          </p:cNvSpPr>
          <p:nvPr/>
        </p:nvSpPr>
        <p:spPr bwMode="auto">
          <a:xfrm>
            <a:off x="0" y="3810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$200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3886200" y="4267200"/>
            <a:ext cx="152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Service</a:t>
            </a:r>
            <a:endParaRPr lang="zh-CN" altLang="en-US" sz="28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0" y="-76200"/>
            <a:ext cx="1905000" cy="1752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rId3" action="ppaction://hlinksldjump" highlightClick="1">
              <a:snd r:embed="rId4" name="arrow.wav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1143000" y="2362200"/>
            <a:ext cx="7162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Good or service </a:t>
            </a:r>
            <a:r>
              <a:rPr lang="en-US" sz="2800" dirty="0" smtClean="0"/>
              <a:t>? </a:t>
            </a:r>
            <a:r>
              <a:rPr lang="en-US" sz="2800" dirty="0" smtClean="0"/>
              <a:t>You buy a pair of shoes at a shop.</a:t>
            </a:r>
            <a:endParaRPr lang="zh-CN" altLang="en-US" sz="2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0244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886200" y="4343400"/>
            <a:ext cx="1447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Good</a:t>
            </a:r>
            <a:endParaRPr lang="zh-CN" altLang="en-US" sz="2800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theme/theme1.xml><?xml version="1.0" encoding="utf-8"?>
<a:theme xmlns:a="http://schemas.openxmlformats.org/drawingml/2006/main" name="Jeopard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Jeopardy</Template>
  <TotalTime>533</TotalTime>
  <Words>598</Words>
  <Application>Microsoft Office PowerPoint</Application>
  <PresentationFormat>On-screen Show (4:3)</PresentationFormat>
  <Paragraphs>105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Jeopardy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Jude</dc:creator>
  <cp:lastModifiedBy>Jude</cp:lastModifiedBy>
  <cp:revision>82</cp:revision>
  <dcterms:created xsi:type="dcterms:W3CDTF">2010-05-06T19:00:54Z</dcterms:created>
  <dcterms:modified xsi:type="dcterms:W3CDTF">2017-03-04T06:23:08Z</dcterms:modified>
</cp:coreProperties>
</file>